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PTSans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c3befd046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c3befd046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c3befd04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c3befd04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3befd0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3befd0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3befd04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3befd04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3befd046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3befd046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3befd046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3befd046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3befd04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3befd04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c3befd046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c3befd046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c3befd046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c3befd046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c3befd046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c3befd046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carnegietheatre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Concepts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50" y="2774164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Steward Savage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Carnegie Vanguard HS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ssavage1@houstonisd.org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ACTOR’S WEB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50" y="1075525"/>
            <a:ext cx="5348347" cy="388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400" y="972375"/>
            <a:ext cx="3071001" cy="403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PICTURES!!!!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www.carnegietheatre.com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PRODUCTION CONCEPT?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The </a:t>
            </a:r>
            <a:r>
              <a:rPr b="1" lang="en" sz="2400">
                <a:solidFill>
                  <a:srgbClr val="555555"/>
                </a:solidFill>
                <a:highlight>
                  <a:srgbClr val="FFFFFF"/>
                </a:highlight>
              </a:rPr>
              <a:t>production concept</a:t>
            </a: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 is the unifying creative vision for the design elements of a stage play. It allows such diverse elements as costumes, set design, and lighting to mutually support a creative goal. </a:t>
            </a:r>
            <a:endParaRPr sz="2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So how is a production concept itself conceptualized? </a:t>
            </a:r>
            <a:endParaRPr sz="2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It all begins with interpretation.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INTERPRETATION 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55555"/>
                </a:solidFill>
                <a:highlight>
                  <a:srgbClr val="FFFFFF"/>
                </a:highlight>
              </a:rPr>
              <a:t>Interpretation</a:t>
            </a: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 is the act of drawing out and communicating underlying meaning from a creative work. </a:t>
            </a:r>
            <a:endParaRPr sz="2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5555"/>
                </a:solidFill>
                <a:highlight>
                  <a:srgbClr val="FFFFFF"/>
                </a:highlight>
              </a:rPr>
              <a:t>Through careful and comprehensive interpretation, central themes and values can be identified within a play script and production elements designed accordingly.</a:t>
            </a:r>
            <a:endParaRPr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In all instances, the production concept considers context and atmosphere and applies them to elements of composition.</a:t>
            </a:r>
            <a:endParaRPr sz="240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AND ATMOSPHERE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947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55555"/>
                </a:solidFill>
                <a:highlight>
                  <a:srgbClr val="FFFFFF"/>
                </a:highlight>
              </a:rPr>
              <a:t>Context</a:t>
            </a: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 refers to environment, situation, and circumstances. (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</a:rPr>
              <a:t>For a play script, this might include everything from historical era and geographical setting, or even season of the year, to character circumstances like class, ethnicity, subculture, generation, or family unit. )</a:t>
            </a:r>
            <a:endParaRPr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The </a:t>
            </a:r>
            <a:r>
              <a:rPr b="1" lang="en" sz="2400">
                <a:solidFill>
                  <a:srgbClr val="555555"/>
                </a:solidFill>
                <a:highlight>
                  <a:srgbClr val="FFFFFF"/>
                </a:highlight>
              </a:rPr>
              <a:t>atmosphere</a:t>
            </a: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 describes the tone, mood, and general feeling within the context.</a:t>
            </a:r>
            <a:endParaRPr sz="2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I.e. </a:t>
            </a:r>
            <a:r>
              <a:rPr i="1" lang="en" sz="2400">
                <a:solidFill>
                  <a:srgbClr val="555555"/>
                </a:solidFill>
                <a:highlight>
                  <a:srgbClr val="FFFFFF"/>
                </a:highlight>
              </a:rPr>
              <a:t>Macbeth</a:t>
            </a:r>
            <a:endParaRPr i="1" sz="240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COMPOSITION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Much like a painter composes through cohesive integration of line, color, light/shadow, and texture, a fully developed production concept will consider such fundamentals of </a:t>
            </a:r>
            <a:r>
              <a:rPr b="1" lang="en" sz="2400">
                <a:solidFill>
                  <a:srgbClr val="555555"/>
                </a:solidFill>
                <a:highlight>
                  <a:srgbClr val="FFFFFF"/>
                </a:highlight>
              </a:rPr>
              <a:t>composition</a:t>
            </a:r>
            <a:r>
              <a:rPr lang="en" sz="2400">
                <a:solidFill>
                  <a:srgbClr val="555555"/>
                </a:solidFill>
                <a:highlight>
                  <a:srgbClr val="FFFFFF"/>
                </a:highlight>
              </a:rPr>
              <a:t> in its overall design scheme.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AND PRINCIPLES of DESIGN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66325"/>
            <a:ext cx="381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ELEMENTS</a:t>
            </a:r>
            <a:r>
              <a:rPr lang="en"/>
              <a:t> (the ingredients)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Texture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DESIGN PROJECTS</a:t>
            </a:r>
            <a:endParaRPr i="1"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572000" y="1266325"/>
            <a:ext cx="3985800" cy="33027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PRINCIPLES </a:t>
            </a:r>
            <a:r>
              <a:rPr lang="en"/>
              <a:t>(the mixing instructions)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Unity/Harmony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Rhythm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Proportion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Word doc.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SCRIPT (given circumstances)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Internet (Pinterest, Google, istock, getty images, etc.)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PHYSICAL PRINT NO FILTER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COMMUNICATE 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800" y="1095700"/>
            <a:ext cx="4546403" cy="340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95700"/>
            <a:ext cx="4546403" cy="340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